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Zuume Rough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Lora Bold" charset="1" panose="00000800000000000000"/>
      <p:regular r:id="rId18"/>
    </p:embeddedFont>
    <p:embeddedFont>
      <p:font typeface="Roboto Bold" charset="1" panose="02000000000000000000"/>
      <p:regular r:id="rId19"/>
    </p:embeddedFont>
    <p:embeddedFont>
      <p:font typeface="Telegraf Bold" charset="1" panose="00000800000000000000"/>
      <p:regular r:id="rId20"/>
    </p:embeddedFont>
    <p:embeddedFont>
      <p:font typeface="League Spartan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jpe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https://streamlit.io" TargetMode="External" Type="http://schemas.openxmlformats.org/officeDocument/2006/relationships/hyperlink"/><Relationship Id="rId4" Target="https://plotly.com" TargetMode="External" Type="http://schemas.openxmlformats.org/officeDocument/2006/relationships/hyperlink"/><Relationship Id="rId5" Target="https://matplotlib.org" TargetMode="External" Type="http://schemas.openxmlformats.org/officeDocument/2006/relationships/hyperlink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787" y="112176"/>
            <a:ext cx="1439704" cy="1439704"/>
          </a:xfrm>
          <a:custGeom>
            <a:avLst/>
            <a:gdLst/>
            <a:ahLst/>
            <a:cxnLst/>
            <a:rect r="r" b="b" t="t" l="l"/>
            <a:pathLst>
              <a:path h="1439704" w="1439704">
                <a:moveTo>
                  <a:pt x="0" y="0"/>
                </a:moveTo>
                <a:lnTo>
                  <a:pt x="1439704" y="0"/>
                </a:lnTo>
                <a:lnTo>
                  <a:pt x="1439704" y="1439705"/>
                </a:lnTo>
                <a:lnTo>
                  <a:pt x="0" y="1439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48436" y="6409160"/>
            <a:ext cx="1227585" cy="1839705"/>
          </a:xfrm>
          <a:custGeom>
            <a:avLst/>
            <a:gdLst/>
            <a:ahLst/>
            <a:cxnLst/>
            <a:rect r="r" b="b" t="t" l="l"/>
            <a:pathLst>
              <a:path h="1839705" w="1227585">
                <a:moveTo>
                  <a:pt x="0" y="0"/>
                </a:moveTo>
                <a:lnTo>
                  <a:pt x="1227585" y="0"/>
                </a:lnTo>
                <a:lnTo>
                  <a:pt x="1227585" y="1839706"/>
                </a:lnTo>
                <a:lnTo>
                  <a:pt x="0" y="1839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89821" y="-742731"/>
            <a:ext cx="9886201" cy="360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1"/>
              </a:lnSpc>
              <a:spcBef>
                <a:spcPct val="0"/>
              </a:spcBef>
            </a:pPr>
            <a:r>
              <a:rPr lang="en-US" sz="19893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787" y="7918855"/>
            <a:ext cx="2866201" cy="217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51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algn="l">
              <a:lnSpc>
                <a:spcPts val="3521"/>
              </a:lnSpc>
            </a:pPr>
            <a:r>
              <a:rPr lang="en-US" sz="251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Abdhul Hazeez</a:t>
            </a:r>
          </a:p>
          <a:p>
            <a:pPr algn="l">
              <a:lnSpc>
                <a:spcPts val="3521"/>
              </a:lnSpc>
            </a:pPr>
            <a:r>
              <a:rPr lang="en-US" sz="251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Chenthan Kumar</a:t>
            </a:r>
          </a:p>
          <a:p>
            <a:pPr algn="l">
              <a:lnSpc>
                <a:spcPts val="3521"/>
              </a:lnSpc>
            </a:pPr>
            <a:r>
              <a:rPr lang="en-US" sz="251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Jithin Krishnan</a:t>
            </a:r>
          </a:p>
          <a:p>
            <a:pPr algn="l">
              <a:lnSpc>
                <a:spcPts val="3521"/>
              </a:lnSpc>
            </a:pPr>
            <a:r>
              <a:rPr lang="en-US" sz="251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Manya P.V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91153" y="7631528"/>
            <a:ext cx="104676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Spacecraft Telementry Analyzer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" t="0" r="-6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61408" y="2063264"/>
            <a:ext cx="14165185" cy="497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54"/>
              </a:lnSpc>
              <a:spcBef>
                <a:spcPct val="0"/>
              </a:spcBef>
            </a:pPr>
            <a:r>
              <a:rPr lang="en-US" sz="2753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68" cy="287830"/>
            </a:xfrm>
            <a:custGeom>
              <a:avLst/>
              <a:gdLst/>
              <a:ahLst/>
              <a:cxnLst/>
              <a:rect r="r" b="b" t="t" l="l"/>
              <a:pathLst>
                <a:path h="287830" w="37568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5989" y="303652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72248" y="2004165"/>
            <a:ext cx="4403669" cy="6278671"/>
            <a:chOff x="0" y="0"/>
            <a:chExt cx="1159814" cy="1653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12385" y="2418964"/>
            <a:ext cx="3523395" cy="5449073"/>
            <a:chOff x="0" y="0"/>
            <a:chExt cx="52556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>
                <a:alphaModFix amt="62000"/>
              </a:blip>
              <a:stretch>
                <a:fillRect l="-27327" t="0" r="-2732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36139" y="2004165"/>
            <a:ext cx="4403669" cy="6278671"/>
            <a:chOff x="0" y="0"/>
            <a:chExt cx="1159814" cy="16536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76276" y="2418964"/>
            <a:ext cx="3523395" cy="5449073"/>
            <a:chOff x="0" y="0"/>
            <a:chExt cx="52556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>
                <a:alphaModFix amt="61000"/>
              </a:blip>
              <a:stretch>
                <a:fillRect l="-73723" t="0" r="-7372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660868" y="5343422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2"/>
                </a:lnTo>
                <a:lnTo>
                  <a:pt x="0" y="468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660868" y="3906438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60868" y="6415636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260480" y="2076490"/>
            <a:ext cx="4615893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D9D9D9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PROBLEM 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78564" y="3892057"/>
            <a:ext cx="5495086" cy="407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What is Telemetry analysis?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Who is affected 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Why is Telemetry analysis important for Spacecraft?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94990" y="2618463"/>
            <a:ext cx="3660583" cy="426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</a:t>
            </a: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collection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Data Processing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Anomaly Detection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Reporting and Visualization</a:t>
            </a:r>
          </a:p>
          <a:p>
            <a:pPr algn="l">
              <a:lnSpc>
                <a:spcPts val="407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933142" y="2595314"/>
            <a:ext cx="4034853" cy="55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</a:t>
            </a: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ly Fault Detection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Ensures Safety and Reliability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Informs Critical Decision-Making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Extends Spacecraft Lifetime</a:t>
            </a:r>
          </a:p>
          <a:p>
            <a:pPr algn="l">
              <a:lnSpc>
                <a:spcPts val="4072"/>
              </a:lnSpc>
            </a:pPr>
          </a:p>
          <a:p>
            <a:pPr algn="l">
              <a:lnSpc>
                <a:spcPts val="407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5989" y="235757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05709" y="3838317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72385" y="6490635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72385" y="7967484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72385" y="49455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72385" y="90603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80416" y="2570210"/>
            <a:ext cx="3108654" cy="6811791"/>
          </a:xfrm>
          <a:custGeom>
            <a:avLst/>
            <a:gdLst/>
            <a:ahLst/>
            <a:cxnLst/>
            <a:rect r="r" b="b" t="t" l="l"/>
            <a:pathLst>
              <a:path h="6811791" w="3108654">
                <a:moveTo>
                  <a:pt x="0" y="0"/>
                </a:moveTo>
                <a:lnTo>
                  <a:pt x="3108654" y="0"/>
                </a:lnTo>
                <a:lnTo>
                  <a:pt x="3108654" y="6811790"/>
                </a:lnTo>
                <a:lnTo>
                  <a:pt x="0" y="6811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08442" y="2075862"/>
            <a:ext cx="5071974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OUR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31235" y="3762117"/>
            <a:ext cx="5748866" cy="569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Upload Telemetry Data</a:t>
            </a:r>
          </a:p>
          <a:p>
            <a:pPr algn="l">
              <a:lnSpc>
                <a:spcPts val="3467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Analyze and Detect Anomalies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Generate Voice &amp; Visual Alerts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Output Graphs and Reports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System Health Status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0"/>
            <a:ext cx="16230600" cy="5143500"/>
            <a:chOff x="0" y="0"/>
            <a:chExt cx="4274726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0306579"/>
            <a:chOff x="0" y="0"/>
            <a:chExt cx="2727893" cy="1537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7893" cy="1537360"/>
            </a:xfrm>
            <a:custGeom>
              <a:avLst/>
              <a:gdLst/>
              <a:ahLst/>
              <a:cxnLst/>
              <a:rect r="r" b="b" t="t" l="l"/>
              <a:pathLst>
                <a:path h="1537360" w="2727893">
                  <a:moveTo>
                    <a:pt x="0" y="0"/>
                  </a:moveTo>
                  <a:lnTo>
                    <a:pt x="2727893" y="0"/>
                  </a:lnTo>
                  <a:lnTo>
                    <a:pt x="2727893" y="1537360"/>
                  </a:lnTo>
                  <a:lnTo>
                    <a:pt x="0" y="1537360"/>
                  </a:lnTo>
                  <a:close/>
                </a:path>
              </a:pathLst>
            </a:custGeom>
            <a:blipFill>
              <a:blip r:embed="rId4">
                <a:alphaModFix amt="39000"/>
              </a:blip>
              <a:stretch>
                <a:fillRect l="0" t="-9165" r="0" b="-916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81019" y="2238234"/>
            <a:ext cx="597723" cy="5977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32010" y="2238234"/>
            <a:ext cx="597723" cy="59772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12824508" y="8155782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2736757" y="636942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08340" y="5129352"/>
            <a:ext cx="8634842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ECT ANOMALIES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12736757" y="4642399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2651891" y="277180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13433" y="2688923"/>
            <a:ext cx="5067586" cy="5974328"/>
          </a:xfrm>
          <a:custGeom>
            <a:avLst/>
            <a:gdLst/>
            <a:ahLst/>
            <a:cxnLst/>
            <a:rect r="r" b="b" t="t" l="l"/>
            <a:pathLst>
              <a:path h="5974328" w="5067586">
                <a:moveTo>
                  <a:pt x="0" y="0"/>
                </a:moveTo>
                <a:lnTo>
                  <a:pt x="5067586" y="0"/>
                </a:lnTo>
                <a:lnTo>
                  <a:pt x="5067586" y="5974328"/>
                </a:lnTo>
                <a:lnTo>
                  <a:pt x="0" y="59743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59395" y="990600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SYSTEM 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8368" y="8642735"/>
            <a:ext cx="7706107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 REPORT</a:t>
            </a:r>
          </a:p>
          <a:p>
            <a:pPr algn="ctr">
              <a:lnSpc>
                <a:spcPts val="79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579821" y="6915713"/>
            <a:ext cx="9763200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 ALERTS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51124" y="3402330"/>
            <a:ext cx="6373773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ARSE &amp; ANALYZE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28784" y="1531732"/>
            <a:ext cx="3032165" cy="97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</a:t>
            </a: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96578" y="1518233"/>
            <a:ext cx="5056850" cy="5721011"/>
            <a:chOff x="0" y="0"/>
            <a:chExt cx="6742466" cy="76280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38450" t="-20021" r="-41695" b="0"/>
                </a:stretch>
              </a:blip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9076508" y="3115798"/>
            <a:ext cx="5056850" cy="5721011"/>
            <a:chOff x="0" y="0"/>
            <a:chExt cx="6742466" cy="762801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tru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0"/>
                    </a:moveTo>
                    <a:lnTo>
                      <a:pt x="0" y="0"/>
                    </a:lnTo>
                    <a:lnTo>
                      <a:pt x="0" y="812800"/>
                    </a:lnTo>
                    <a:lnTo>
                      <a:pt x="812800" y="8128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93340" t="-52443" r="-101568" b="-44039"/>
                </a:stretch>
              </a:blipFill>
            </p:spPr>
          </p:sp>
        </p:grpSp>
      </p:grpSp>
      <p:sp>
        <p:nvSpPr>
          <p:cNvPr name="TextBox 14" id="14"/>
          <p:cNvSpPr txBox="true"/>
          <p:nvPr/>
        </p:nvSpPr>
        <p:spPr>
          <a:xfrm rot="0">
            <a:off x="14840114" y="375054"/>
            <a:ext cx="2933536" cy="181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MISSION</a:t>
            </a:r>
          </a:p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        PROFILES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94378" y="1180235"/>
            <a:ext cx="10695980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comes with pre-configured parameter</a:t>
            </a:r>
          </a:p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thresholds for different mission types: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6043" y="3337879"/>
            <a:ext cx="6949029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LEO Satellite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Space Probe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Mars Mission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Venus Orbiter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Lunar Lander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Subheading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3739" y="8770134"/>
            <a:ext cx="17165538" cy="173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</a:t>
            </a: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can also create and save custom profiles with your own threshold values.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3780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298537" y="234078"/>
            <a:ext cx="1991683" cy="560543"/>
            <a:chOff x="0" y="0"/>
            <a:chExt cx="2655577" cy="74739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483615" y="-11321"/>
              <a:ext cx="2171963" cy="758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9"/>
                </a:lnSpc>
                <a:spcBef>
                  <a:spcPct val="0"/>
                </a:spcBef>
              </a:pPr>
              <a:r>
                <a:rPr lang="en-US" sz="3277">
                  <a:solidFill>
                    <a:srgbClr val="FFFFFF"/>
                  </a:solidFill>
                  <a:latin typeface="Zuume Rough Bold"/>
                  <a:ea typeface="Zuume Rough Bold"/>
                  <a:cs typeface="Zuume Rough Bold"/>
                  <a:sym typeface="Zuume Rough Bold"/>
                </a:rPr>
                <a:t>CODE BRIGADE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3615" cy="371457"/>
            </a:xfrm>
            <a:custGeom>
              <a:avLst/>
              <a:gdLst/>
              <a:ahLst/>
              <a:cxnLst/>
              <a:rect r="r" b="b" t="t" l="l"/>
              <a:pathLst>
                <a:path h="371457" w="483615">
                  <a:moveTo>
                    <a:pt x="0" y="0"/>
                  </a:moveTo>
                  <a:lnTo>
                    <a:pt x="483615" y="0"/>
                  </a:lnTo>
                  <a:lnTo>
                    <a:pt x="483615" y="371457"/>
                  </a:lnTo>
                  <a:lnTo>
                    <a:pt x="0" y="37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8895" y="658594"/>
            <a:ext cx="10230210" cy="933221"/>
          </a:xfrm>
          <a:custGeom>
            <a:avLst/>
            <a:gdLst/>
            <a:ahLst/>
            <a:cxnLst/>
            <a:rect r="r" b="b" t="t" l="l"/>
            <a:pathLst>
              <a:path h="933221" w="10230210">
                <a:moveTo>
                  <a:pt x="0" y="0"/>
                </a:moveTo>
                <a:lnTo>
                  <a:pt x="10230210" y="0"/>
                </a:lnTo>
                <a:lnTo>
                  <a:pt x="10230210" y="933221"/>
                </a:lnTo>
                <a:lnTo>
                  <a:pt x="0" y="933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5487" y="620494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TECHNOLOGIES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39088" y="2819093"/>
            <a:ext cx="10348912" cy="715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Python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Streamlit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Pan</a:t>
            </a: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Matplotlib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pyttsx3 (Voice alerts)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OpenPyXL (Excel output)</a:t>
            </a:r>
          </a:p>
          <a:p>
            <a:pPr algn="ctr">
              <a:lnSpc>
                <a:spcPts val="8074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551067" y="380001"/>
            <a:ext cx="1991683" cy="560543"/>
            <a:chOff x="0" y="0"/>
            <a:chExt cx="2655577" cy="7473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483615" y="-11321"/>
              <a:ext cx="2171963" cy="758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9"/>
                </a:lnSpc>
                <a:spcBef>
                  <a:spcPct val="0"/>
                </a:spcBef>
              </a:pPr>
              <a:r>
                <a:rPr lang="en-US" sz="3277">
                  <a:solidFill>
                    <a:srgbClr val="FFFFFF"/>
                  </a:solidFill>
                  <a:latin typeface="Zuume Rough Bold"/>
                  <a:ea typeface="Zuume Rough Bold"/>
                  <a:cs typeface="Zuume Rough Bold"/>
                  <a:sym typeface="Zuume Rough Bold"/>
                </a:rPr>
                <a:t>CODE BRIGADE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3615" cy="371457"/>
            </a:xfrm>
            <a:custGeom>
              <a:avLst/>
              <a:gdLst/>
              <a:ahLst/>
              <a:cxnLst/>
              <a:rect r="r" b="b" t="t" l="l"/>
              <a:pathLst>
                <a:path h="371457" w="483615">
                  <a:moveTo>
                    <a:pt x="0" y="0"/>
                  </a:moveTo>
                  <a:lnTo>
                    <a:pt x="483615" y="0"/>
                  </a:lnTo>
                  <a:lnTo>
                    <a:pt x="483615" y="371457"/>
                  </a:lnTo>
                  <a:lnTo>
                    <a:pt x="0" y="37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8081" y="3340355"/>
            <a:ext cx="18588852" cy="8229600"/>
          </a:xfrm>
          <a:custGeom>
            <a:avLst/>
            <a:gdLst/>
            <a:ahLst/>
            <a:cxnLst/>
            <a:rect r="r" b="b" t="t" l="l"/>
            <a:pathLst>
              <a:path h="8229600" w="18588852">
                <a:moveTo>
                  <a:pt x="0" y="0"/>
                </a:moveTo>
                <a:lnTo>
                  <a:pt x="18588852" y="0"/>
                </a:lnTo>
                <a:lnTo>
                  <a:pt x="185888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633" r="0" b="-526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498258"/>
            <a:ext cx="12431750" cy="7287534"/>
            <a:chOff x="0" y="0"/>
            <a:chExt cx="1926003" cy="1129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26003" cy="1129030"/>
            </a:xfrm>
            <a:custGeom>
              <a:avLst/>
              <a:gdLst/>
              <a:ahLst/>
              <a:cxnLst/>
              <a:rect r="r" b="b" t="t" l="l"/>
              <a:pathLst>
                <a:path h="1129030" w="1926003">
                  <a:moveTo>
                    <a:pt x="0" y="0"/>
                  </a:moveTo>
                  <a:lnTo>
                    <a:pt x="1926003" y="0"/>
                  </a:lnTo>
                  <a:lnTo>
                    <a:pt x="1926003" y="1129030"/>
                  </a:lnTo>
                  <a:lnTo>
                    <a:pt x="0" y="1129030"/>
                  </a:lnTo>
                  <a:close/>
                </a:path>
              </a:pathLst>
            </a:custGeom>
            <a:blipFill>
              <a:blip r:embed="rId4">
                <a:alphaModFix amt="64000"/>
              </a:blip>
              <a:stretch>
                <a:fillRect l="0" t="-12371" r="0" b="-1237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994939">
            <a:off x="1076026" y="4392491"/>
            <a:ext cx="1086736" cy="490019"/>
          </a:xfrm>
          <a:custGeom>
            <a:avLst/>
            <a:gdLst/>
            <a:ahLst/>
            <a:cxnLst/>
            <a:rect r="r" b="b" t="t" l="l"/>
            <a:pathLst>
              <a:path h="490019" w="1086736">
                <a:moveTo>
                  <a:pt x="0" y="0"/>
                </a:moveTo>
                <a:lnTo>
                  <a:pt x="1086735" y="0"/>
                </a:lnTo>
                <a:lnTo>
                  <a:pt x="1086735" y="490019"/>
                </a:lnTo>
                <a:lnTo>
                  <a:pt x="0" y="49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22808" y="569165"/>
            <a:ext cx="6820426" cy="167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</a:pPr>
            <a:r>
              <a:rPr lang="en-US" sz="106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KEY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2860" y="4341040"/>
            <a:ext cx="9852422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Real-time anomaly detection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AI-based voice alerts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Interactive graphs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Tabled sensor data view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Downloadable Excel reports</a:t>
            </a:r>
          </a:p>
          <a:p>
            <a:pPr algn="l">
              <a:lnSpc>
                <a:spcPts val="727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994939">
            <a:off x="1073733" y="6231173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94939">
            <a:off x="1073733" y="7207972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94939">
            <a:off x="1073733" y="806184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3"/>
                </a:lnTo>
                <a:lnTo>
                  <a:pt x="0" y="466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94939">
            <a:off x="1073733" y="525660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8404" y="336518"/>
            <a:ext cx="1991683" cy="560543"/>
            <a:chOff x="0" y="0"/>
            <a:chExt cx="2655577" cy="74739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483615" y="-11321"/>
              <a:ext cx="2171963" cy="758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9"/>
                </a:lnSpc>
                <a:spcBef>
                  <a:spcPct val="0"/>
                </a:spcBef>
              </a:pPr>
              <a:r>
                <a:rPr lang="en-US" sz="3277">
                  <a:solidFill>
                    <a:srgbClr val="FFFFFF"/>
                  </a:solidFill>
                  <a:latin typeface="Zuume Rough Bold"/>
                  <a:ea typeface="Zuume Rough Bold"/>
                  <a:cs typeface="Zuume Rough Bold"/>
                  <a:sym typeface="Zuume Rough Bold"/>
                </a:rPr>
                <a:t>CODE BRIGADE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615" cy="371457"/>
            </a:xfrm>
            <a:custGeom>
              <a:avLst/>
              <a:gdLst/>
              <a:ahLst/>
              <a:cxnLst/>
              <a:rect r="r" b="b" t="t" l="l"/>
              <a:pathLst>
                <a:path h="371457" w="483615">
                  <a:moveTo>
                    <a:pt x="0" y="0"/>
                  </a:moveTo>
                  <a:lnTo>
                    <a:pt x="483615" y="0"/>
                  </a:lnTo>
                  <a:lnTo>
                    <a:pt x="483615" y="371457"/>
                  </a:lnTo>
                  <a:lnTo>
                    <a:pt x="0" y="37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6278671" cy="7254135"/>
            <a:chOff x="0" y="0"/>
            <a:chExt cx="1653642" cy="191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3642" cy="1910554"/>
            </a:xfrm>
            <a:custGeom>
              <a:avLst/>
              <a:gdLst/>
              <a:ahLst/>
              <a:cxnLst/>
              <a:rect r="r" b="b" t="t" l="l"/>
              <a:pathLst>
                <a:path h="1910554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1910554"/>
                  </a:lnTo>
                  <a:lnTo>
                    <a:pt x="0" y="1910554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53642" cy="194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494928"/>
            <a:ext cx="5863872" cy="6373109"/>
            <a:chOff x="0" y="0"/>
            <a:chExt cx="874673" cy="9506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4673" cy="950632"/>
            </a:xfrm>
            <a:custGeom>
              <a:avLst/>
              <a:gdLst/>
              <a:ahLst/>
              <a:cxnLst/>
              <a:rect r="r" b="b" t="t" l="l"/>
              <a:pathLst>
                <a:path h="950632" w="874673">
                  <a:moveTo>
                    <a:pt x="0" y="0"/>
                  </a:moveTo>
                  <a:lnTo>
                    <a:pt x="874673" y="0"/>
                  </a:lnTo>
                  <a:lnTo>
                    <a:pt x="874673" y="950632"/>
                  </a:lnTo>
                  <a:lnTo>
                    <a:pt x="0" y="950632"/>
                  </a:lnTo>
                  <a:close/>
                </a:path>
              </a:pathLst>
            </a:custGeom>
            <a:blipFill>
              <a:blip r:embed="rId2">
                <a:alphaModFix amt="65000"/>
              </a:blip>
              <a:stretch>
                <a:fillRect l="-31564" t="0" r="-3156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15369" y="5143500"/>
            <a:ext cx="10489684" cy="5143500"/>
            <a:chOff x="0" y="0"/>
            <a:chExt cx="2762715" cy="13546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2715" cy="1354667"/>
            </a:xfrm>
            <a:custGeom>
              <a:avLst/>
              <a:gdLst/>
              <a:ahLst/>
              <a:cxnLst/>
              <a:rect r="r" b="b" t="t" l="l"/>
              <a:pathLst>
                <a:path h="1354667" w="2762715">
                  <a:moveTo>
                    <a:pt x="0" y="0"/>
                  </a:moveTo>
                  <a:lnTo>
                    <a:pt x="2762715" y="0"/>
                  </a:lnTo>
                  <a:lnTo>
                    <a:pt x="2762715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62715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30168" y="5601261"/>
            <a:ext cx="9657320" cy="4685739"/>
            <a:chOff x="0" y="0"/>
            <a:chExt cx="1440515" cy="6989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0515" cy="698939"/>
            </a:xfrm>
            <a:custGeom>
              <a:avLst/>
              <a:gdLst/>
              <a:ahLst/>
              <a:cxnLst/>
              <a:rect r="r" b="b" t="t" l="l"/>
              <a:pathLst>
                <a:path h="698939" w="1440515">
                  <a:moveTo>
                    <a:pt x="0" y="0"/>
                  </a:moveTo>
                  <a:lnTo>
                    <a:pt x="1440515" y="0"/>
                  </a:lnTo>
                  <a:lnTo>
                    <a:pt x="1440515" y="698939"/>
                  </a:lnTo>
                  <a:lnTo>
                    <a:pt x="0" y="698939"/>
                  </a:lnTo>
                  <a:close/>
                </a:path>
              </a:pathLst>
            </a:custGeom>
            <a:blipFill>
              <a:blip r:embed="rId3">
                <a:alphaModFix amt="72000"/>
              </a:blip>
              <a:stretch>
                <a:fillRect l="0" t="-2085" r="0" b="-34713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278671" y="504825"/>
            <a:ext cx="6011949" cy="140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5"/>
              </a:lnSpc>
            </a:pPr>
            <a:r>
              <a:rPr lang="en-US" sz="88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DATA FORMAT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39971" y="2347838"/>
            <a:ext cx="16648029" cy="544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Timestamp: Date and time of the telemetry reading (format: DD-MM-YYYY HH:MM)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Temperature: Temperature readings in °C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Pressure: Pressure readings in atm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Velocity: Velocity readings in m/s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Battery: Battery level percentage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Fuel: Fuel level percentage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81985" y="272178"/>
            <a:ext cx="1991683" cy="560543"/>
            <a:chOff x="0" y="0"/>
            <a:chExt cx="2655577" cy="74739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483615" y="-11321"/>
              <a:ext cx="2171963" cy="758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9"/>
                </a:lnSpc>
                <a:spcBef>
                  <a:spcPct val="0"/>
                </a:spcBef>
              </a:pPr>
              <a:r>
                <a:rPr lang="en-US" sz="3277">
                  <a:solidFill>
                    <a:srgbClr val="FFFFFF"/>
                  </a:solidFill>
                  <a:latin typeface="Zuume Rough Bold"/>
                  <a:ea typeface="Zuume Rough Bold"/>
                  <a:cs typeface="Zuume Rough Bold"/>
                  <a:sym typeface="Zuume Rough Bold"/>
                </a:rPr>
                <a:t>CODE BRIGADE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3615" cy="371457"/>
            </a:xfrm>
            <a:custGeom>
              <a:avLst/>
              <a:gdLst/>
              <a:ahLst/>
              <a:cxnLst/>
              <a:rect r="r" b="b" t="t" l="l"/>
              <a:pathLst>
                <a:path h="371457" w="483615">
                  <a:moveTo>
                    <a:pt x="0" y="0"/>
                  </a:moveTo>
                  <a:lnTo>
                    <a:pt x="483615" y="0"/>
                  </a:lnTo>
                  <a:lnTo>
                    <a:pt x="483615" y="371457"/>
                  </a:lnTo>
                  <a:lnTo>
                    <a:pt x="0" y="37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4451" y="166059"/>
            <a:ext cx="15127144" cy="5478789"/>
            <a:chOff x="0" y="0"/>
            <a:chExt cx="2720964" cy="985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964" cy="985486"/>
            </a:xfrm>
            <a:custGeom>
              <a:avLst/>
              <a:gdLst/>
              <a:ahLst/>
              <a:cxnLst/>
              <a:rect r="r" b="b" t="t" l="l"/>
              <a:pathLst>
                <a:path h="985486" w="2720964">
                  <a:moveTo>
                    <a:pt x="0" y="0"/>
                  </a:moveTo>
                  <a:lnTo>
                    <a:pt x="2720964" y="0"/>
                  </a:lnTo>
                  <a:lnTo>
                    <a:pt x="2720964" y="985486"/>
                  </a:lnTo>
                  <a:lnTo>
                    <a:pt x="0" y="985486"/>
                  </a:lnTo>
                  <a:close/>
                </a:path>
              </a:pathLst>
            </a:custGeom>
            <a:blipFill>
              <a:blip r:embed="rId2"/>
              <a:stretch>
                <a:fillRect l="0" t="-16092" r="0" b="-1609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77021" y="5285797"/>
            <a:ext cx="14154574" cy="431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</a:pP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streamlit.io"/>
              </a:rPr>
              <a:t>Streamlit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the web</a:t>
            </a: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framework</a:t>
            </a: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s://plotly.com"/>
              </a:rPr>
              <a:t>Plotly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interactive 3D visualizations</a:t>
            </a: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matplotlib.org"/>
              </a:rPr>
              <a:t>Matplotlib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2D plotting capabilities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2D time-series plots for each telemetry parameter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3D scatter plots and mesh visualizations of multiple parameters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status gauges for quick system assessment</a:t>
            </a:r>
          </a:p>
          <a:p>
            <a:pPr algn="ctr">
              <a:lnSpc>
                <a:spcPts val="42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10275" y="1242416"/>
            <a:ext cx="4115969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RESULTS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993973" y="5921421"/>
            <a:ext cx="360421" cy="384169"/>
          </a:xfrm>
          <a:custGeom>
            <a:avLst/>
            <a:gdLst/>
            <a:ahLst/>
            <a:cxnLst/>
            <a:rect r="r" b="b" t="t" l="l"/>
            <a:pathLst>
              <a:path h="384169" w="360421">
                <a:moveTo>
                  <a:pt x="0" y="0"/>
                </a:moveTo>
                <a:lnTo>
                  <a:pt x="360421" y="0"/>
                </a:lnTo>
                <a:lnTo>
                  <a:pt x="360421" y="384170"/>
                </a:lnTo>
                <a:lnTo>
                  <a:pt x="0" y="384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2946" y="6581816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8459" y="7076550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93973" y="7607647"/>
            <a:ext cx="376961" cy="401799"/>
          </a:xfrm>
          <a:custGeom>
            <a:avLst/>
            <a:gdLst/>
            <a:ahLst/>
            <a:cxnLst/>
            <a:rect r="r" b="b" t="t" l="l"/>
            <a:pathLst>
              <a:path h="401799" w="376961">
                <a:moveTo>
                  <a:pt x="0" y="0"/>
                </a:moveTo>
                <a:lnTo>
                  <a:pt x="376960" y="0"/>
                </a:lnTo>
                <a:lnTo>
                  <a:pt x="376960" y="401799"/>
                </a:lnTo>
                <a:lnTo>
                  <a:pt x="0" y="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88459" y="8144620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99486" y="8635793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0275" y="166059"/>
            <a:ext cx="1991683" cy="560543"/>
            <a:chOff x="0" y="0"/>
            <a:chExt cx="2655577" cy="74739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483615" y="-11321"/>
              <a:ext cx="2171963" cy="758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9"/>
                </a:lnSpc>
                <a:spcBef>
                  <a:spcPct val="0"/>
                </a:spcBef>
              </a:pPr>
              <a:r>
                <a:rPr lang="en-US" sz="3277">
                  <a:solidFill>
                    <a:srgbClr val="FFFFFF"/>
                  </a:solidFill>
                  <a:latin typeface="Zuume Rough Bold"/>
                  <a:ea typeface="Zuume Rough Bold"/>
                  <a:cs typeface="Zuume Rough Bold"/>
                  <a:sym typeface="Zuume Rough Bold"/>
                </a:rPr>
                <a:t>CODE BRIGADE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3615" cy="371457"/>
            </a:xfrm>
            <a:custGeom>
              <a:avLst/>
              <a:gdLst/>
              <a:ahLst/>
              <a:cxnLst/>
              <a:rect r="r" b="b" t="t" l="l"/>
              <a:pathLst>
                <a:path h="371457" w="483615">
                  <a:moveTo>
                    <a:pt x="0" y="0"/>
                  </a:moveTo>
                  <a:lnTo>
                    <a:pt x="483615" y="0"/>
                  </a:lnTo>
                  <a:lnTo>
                    <a:pt x="483615" y="371457"/>
                  </a:lnTo>
                  <a:lnTo>
                    <a:pt x="0" y="37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DAGljQfL0M4</dc:identifier>
  <dcterms:modified xsi:type="dcterms:W3CDTF">2011-08-01T06:04:30Z</dcterms:modified>
  <cp:revision>1</cp:revision>
  <dc:title>hakathon</dc:title>
</cp:coreProperties>
</file>